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5" r:id="rId1"/>
  </p:sldMasterIdLst>
  <p:notesMasterIdLst>
    <p:notesMasterId r:id="rId26"/>
  </p:notesMasterIdLst>
  <p:sldIdLst>
    <p:sldId id="256" r:id="rId2"/>
    <p:sldId id="287" r:id="rId3"/>
    <p:sldId id="299" r:id="rId4"/>
    <p:sldId id="259" r:id="rId5"/>
    <p:sldId id="257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91" r:id="rId14"/>
    <p:sldId id="290" r:id="rId15"/>
    <p:sldId id="292" r:id="rId16"/>
    <p:sldId id="293" r:id="rId17"/>
    <p:sldId id="274" r:id="rId18"/>
    <p:sldId id="281" r:id="rId19"/>
    <p:sldId id="285" r:id="rId20"/>
    <p:sldId id="294" r:id="rId21"/>
    <p:sldId id="286" r:id="rId22"/>
    <p:sldId id="298" r:id="rId23"/>
    <p:sldId id="297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/>
    <p:restoredTop sz="93693"/>
  </p:normalViewPr>
  <p:slideViewPr>
    <p:cSldViewPr snapToGrid="0" snapToObjects="1">
      <p:cViewPr>
        <p:scale>
          <a:sx n="86" d="100"/>
          <a:sy n="86" d="100"/>
        </p:scale>
        <p:origin x="100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AA12-74FE-8040-BBBB-76A8EA38EE8B}" type="datetimeFigureOut">
              <a:rPr lang="sv-SE" smtClean="0"/>
              <a:t>2016-06-19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00F4E-01A6-7348-8ED1-76AD5597E5D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6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This</a:t>
            </a:r>
            <a:r>
              <a:rPr lang="sv-SE" dirty="0" smtClean="0"/>
              <a:t> is a </a:t>
            </a:r>
            <a:r>
              <a:rPr lang="sv-SE" dirty="0" err="1" smtClean="0"/>
              <a:t>lecture</a:t>
            </a:r>
            <a:r>
              <a:rPr lang="sv-SE" dirty="0" smtClean="0"/>
              <a:t> not so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workshop</a:t>
            </a:r>
          </a:p>
          <a:p>
            <a:r>
              <a:rPr lang="sv-SE" dirty="0" err="1" smtClean="0"/>
              <a:t>Give</a:t>
            </a:r>
            <a:r>
              <a:rPr lang="sv-SE" dirty="0" smtClean="0"/>
              <a:t> a </a:t>
            </a:r>
            <a:r>
              <a:rPr lang="sv-SE" dirty="0" err="1" smtClean="0"/>
              <a:t>framework</a:t>
            </a:r>
            <a:endParaRPr lang="sv-SE" dirty="0" smtClean="0"/>
          </a:p>
          <a:p>
            <a:r>
              <a:rPr lang="sv-SE" dirty="0" err="1" smtClean="0"/>
              <a:t>Stir</a:t>
            </a:r>
            <a:r>
              <a:rPr lang="sv-SE" dirty="0" smtClean="0"/>
              <a:t> an </a:t>
            </a:r>
            <a:r>
              <a:rPr lang="sv-SE" dirty="0" err="1" smtClean="0"/>
              <a:t>interest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63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94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93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296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12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552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46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81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40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657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81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88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again: the metaphor can only be analyzed in the context of it's use. Could "mean" many different</a:t>
            </a:r>
            <a:r>
              <a:rPr lang="en-US" baseline="0" dirty="0" smtClean="0"/>
              <a:t> things</a:t>
            </a:r>
          </a:p>
          <a:p>
            <a:r>
              <a:rPr lang="en-US" baseline="0" dirty="0" smtClean="0"/>
              <a:t>In this context: part of ABC analysis, the link between B and C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32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6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5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6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0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43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Not </a:t>
            </a:r>
            <a:r>
              <a:rPr lang="sv-SE" baseline="0" dirty="0" err="1" smtClean="0"/>
              <a:t>correllated</a:t>
            </a:r>
            <a:r>
              <a:rPr lang="sv-SE" baseline="0" dirty="0" smtClean="0"/>
              <a:t> to "</a:t>
            </a:r>
            <a:r>
              <a:rPr lang="sv-SE" baseline="0" dirty="0" err="1" smtClean="0"/>
              <a:t>remembering</a:t>
            </a:r>
            <a:r>
              <a:rPr lang="sv-SE" baseline="0" dirty="0" smtClean="0"/>
              <a:t>"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80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00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76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17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001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1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910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152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7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4A86-3D52-F94D-90E4-D40A549C7098}" type="datetime1">
              <a:rPr lang="sv-SE" smtClean="0"/>
              <a:pPr/>
              <a:t>2016-06-19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245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6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1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3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4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  <p:sldLayoutId id="2147484422" r:id="rId17"/>
    <p:sldLayoutId id="2147484423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79498" y="3026757"/>
            <a:ext cx="6108101" cy="112602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METAPHOR – </a:t>
            </a:r>
            <a:br>
              <a:rPr lang="sv-SE" dirty="0" smtClean="0"/>
            </a:br>
            <a:r>
              <a:rPr lang="sv-SE" dirty="0" smtClean="0"/>
              <a:t>			  </a:t>
            </a:r>
            <a:r>
              <a:rPr lang="sv-SE" sz="3000" dirty="0"/>
              <a:t>From science to </a:t>
            </a:r>
            <a:r>
              <a:rPr lang="sv-SE" sz="3000" dirty="0" err="1"/>
              <a:t>psychotherapy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34242" y="4152781"/>
            <a:ext cx="7681781" cy="838265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Niklas Törneke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2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b="1" dirty="0"/>
              <a:t>Recent </a:t>
            </a:r>
            <a:r>
              <a:rPr lang="sv-SE" sz="2700" b="1" dirty="0" err="1"/>
              <a:t>linguistic</a:t>
            </a:r>
            <a:r>
              <a:rPr lang="sv-SE" sz="2700" b="1" dirty="0"/>
              <a:t> </a:t>
            </a:r>
            <a:r>
              <a:rPr lang="sv-SE" sz="2700" b="1" dirty="0" err="1"/>
              <a:t>critique</a:t>
            </a:r>
            <a:r>
              <a:rPr lang="sv-SE" sz="2700" b="1" dirty="0"/>
              <a:t> </a:t>
            </a:r>
            <a:r>
              <a:rPr lang="sv-SE" sz="2700" b="1" dirty="0" err="1"/>
              <a:t>of</a:t>
            </a:r>
            <a:r>
              <a:rPr lang="sv-SE" sz="2700" b="1" dirty="0"/>
              <a:t> the </a:t>
            </a:r>
            <a:r>
              <a:rPr lang="sv-SE" sz="2700" b="1" dirty="0" err="1"/>
              <a:t>theory</a:t>
            </a:r>
            <a:r>
              <a:rPr lang="sv-SE" sz="2700" b="1" dirty="0"/>
              <a:t> </a:t>
            </a:r>
            <a:r>
              <a:rPr lang="sv-SE" sz="2700" b="1" dirty="0" err="1"/>
              <a:t>of</a:t>
            </a:r>
            <a:r>
              <a:rPr lang="sv-SE" sz="2700" b="1" dirty="0"/>
              <a:t> </a:t>
            </a:r>
            <a:r>
              <a:rPr lang="sv-SE" sz="2700" b="1" dirty="0" err="1"/>
              <a:t>conceptual</a:t>
            </a:r>
            <a:r>
              <a:rPr lang="sv-SE" sz="2700" b="1" dirty="0"/>
              <a:t> </a:t>
            </a:r>
            <a:r>
              <a:rPr lang="sv-SE" sz="2700" b="1" dirty="0" err="1"/>
              <a:t>metaphors</a:t>
            </a:r>
            <a:endParaRPr lang="sv-SE" sz="27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Using</a:t>
            </a:r>
            <a:r>
              <a:rPr lang="sv-SE" dirty="0" smtClean="0"/>
              <a:t> a </a:t>
            </a:r>
            <a:r>
              <a:rPr lang="sv-SE" dirty="0" err="1" smtClean="0"/>
              <a:t>metaphor</a:t>
            </a:r>
            <a:r>
              <a:rPr lang="sv-SE" dirty="0" smtClean="0"/>
              <a:t> is </a:t>
            </a:r>
            <a:r>
              <a:rPr lang="sv-SE" dirty="0" err="1" smtClean="0"/>
              <a:t>always</a:t>
            </a:r>
            <a:r>
              <a:rPr lang="sv-SE" dirty="0" smtClean="0"/>
              <a:t> an </a:t>
            </a:r>
            <a:r>
              <a:rPr lang="sv-SE" dirty="0" err="1" smtClean="0"/>
              <a:t>act</a:t>
            </a:r>
            <a:r>
              <a:rPr lang="sv-SE" dirty="0" smtClean="0"/>
              <a:t> in </a:t>
            </a:r>
            <a:r>
              <a:rPr lang="sv-SE" dirty="0" err="1" smtClean="0"/>
              <a:t>context</a:t>
            </a:r>
            <a:r>
              <a:rPr lang="sv-SE" dirty="0" smtClean="0"/>
              <a:t>. </a:t>
            </a:r>
            <a:r>
              <a:rPr lang="sv-SE" dirty="0" err="1" smtClean="0"/>
              <a:t>Focusing</a:t>
            </a:r>
            <a:r>
              <a:rPr lang="sv-SE" dirty="0" smtClean="0"/>
              <a:t> on </a:t>
            </a:r>
            <a:r>
              <a:rPr lang="sv-SE" dirty="0" err="1" smtClean="0"/>
              <a:t>conceptual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(</a:t>
            </a:r>
            <a:r>
              <a:rPr lang="sv-SE" dirty="0" err="1" smtClean="0"/>
              <a:t>rather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actual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) has the risk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missing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obvious</a:t>
            </a:r>
            <a:r>
              <a:rPr lang="sv-SE" dirty="0" smtClean="0"/>
              <a:t> </a:t>
            </a:r>
            <a:r>
              <a:rPr lang="sv-SE" dirty="0" err="1" smtClean="0"/>
              <a:t>fact</a:t>
            </a:r>
            <a:r>
              <a:rPr lang="sv-SE" dirty="0" smtClean="0"/>
              <a:t>.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to </a:t>
            </a:r>
            <a:r>
              <a:rPr lang="sv-SE" dirty="0" err="1" smtClean="0"/>
              <a:t>analyze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in the </a:t>
            </a:r>
            <a:r>
              <a:rPr lang="sv-SE" dirty="0" err="1" smtClean="0"/>
              <a:t>context</a:t>
            </a:r>
            <a:r>
              <a:rPr lang="sv-SE" dirty="0" smtClean="0"/>
              <a:t> in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.</a:t>
            </a:r>
          </a:p>
          <a:p>
            <a:r>
              <a:rPr lang="sv-SE" dirty="0" smtClean="0"/>
              <a:t>Cornelia Müller (2008) </a:t>
            </a:r>
            <a:r>
              <a:rPr lang="sv-SE" i="1" dirty="0" err="1" smtClean="0"/>
              <a:t>Metaphors</a:t>
            </a:r>
            <a:r>
              <a:rPr lang="sv-SE" i="1" dirty="0" smtClean="0"/>
              <a:t> </a:t>
            </a:r>
            <a:r>
              <a:rPr lang="sv-SE" i="1" dirty="0" err="1" smtClean="0"/>
              <a:t>dead</a:t>
            </a:r>
            <a:r>
              <a:rPr lang="sv-SE" i="1" dirty="0" smtClean="0"/>
              <a:t> and </a:t>
            </a:r>
            <a:r>
              <a:rPr lang="sv-SE" i="1" dirty="0" err="1" smtClean="0"/>
              <a:t>alive</a:t>
            </a:r>
            <a:r>
              <a:rPr lang="sv-SE" i="1" dirty="0" smtClean="0"/>
              <a:t>, </a:t>
            </a:r>
            <a:r>
              <a:rPr lang="sv-SE" i="1" dirty="0" err="1" smtClean="0"/>
              <a:t>sleeping</a:t>
            </a:r>
            <a:r>
              <a:rPr lang="sv-SE" i="1" dirty="0" smtClean="0"/>
              <a:t> and </a:t>
            </a:r>
            <a:r>
              <a:rPr lang="sv-SE" i="1" dirty="0" err="1" smtClean="0"/>
              <a:t>waking</a:t>
            </a:r>
            <a:r>
              <a:rPr lang="sv-SE" i="1" dirty="0" smtClean="0"/>
              <a:t>. A </a:t>
            </a:r>
            <a:r>
              <a:rPr lang="sv-SE" i="1" dirty="0" err="1" smtClean="0"/>
              <a:t>dynamic</a:t>
            </a:r>
            <a:r>
              <a:rPr lang="sv-SE" i="1" dirty="0" smtClean="0"/>
              <a:t> </a:t>
            </a:r>
            <a:r>
              <a:rPr lang="sv-SE" i="1" dirty="0" err="1" smtClean="0"/>
              <a:t>view</a:t>
            </a:r>
            <a:endParaRPr lang="sv-SE" i="1" dirty="0" smtClean="0"/>
          </a:p>
          <a:p>
            <a:r>
              <a:rPr lang="en-US" dirty="0"/>
              <a:t>Steen, G. J. (2011) The contemporary theory of metaphor – now new and </a:t>
            </a:r>
            <a:r>
              <a:rPr lang="en-US" dirty="0" smtClean="0"/>
              <a:t>improved</a:t>
            </a:r>
            <a:r>
              <a:rPr lang="en-US" dirty="0"/>
              <a:t>. </a:t>
            </a:r>
            <a:r>
              <a:rPr lang="en-US" i="1" dirty="0"/>
              <a:t>Review of Cognitive Linguistics, 9:1</a:t>
            </a:r>
            <a:r>
              <a:rPr lang="en-US" dirty="0"/>
              <a:t>, 26-64</a:t>
            </a:r>
            <a:r>
              <a:rPr lang="sv-SE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58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town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Addison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Lera Boroditsky</a:t>
            </a:r>
          </a:p>
          <a:p>
            <a:r>
              <a:rPr lang="sv-SE" dirty="0" err="1" smtClean="0"/>
              <a:t>Crime</a:t>
            </a:r>
            <a:r>
              <a:rPr lang="sv-SE" dirty="0" smtClean="0"/>
              <a:t> is like a </a:t>
            </a:r>
            <a:r>
              <a:rPr lang="sv-SE" b="1" i="1" dirty="0" err="1" smtClean="0"/>
              <a:t>beast</a:t>
            </a:r>
            <a:r>
              <a:rPr lang="sv-SE" dirty="0" smtClean="0"/>
              <a:t>, </a:t>
            </a:r>
            <a:r>
              <a:rPr lang="sv-SE" dirty="0" err="1" smtClean="0"/>
              <a:t>versus</a:t>
            </a:r>
            <a:r>
              <a:rPr lang="sv-SE" dirty="0" smtClean="0"/>
              <a:t> </a:t>
            </a:r>
            <a:r>
              <a:rPr lang="sv-SE" dirty="0" err="1"/>
              <a:t>c</a:t>
            </a:r>
            <a:r>
              <a:rPr lang="sv-SE" dirty="0" err="1" smtClean="0"/>
              <a:t>rime</a:t>
            </a:r>
            <a:r>
              <a:rPr lang="sv-SE" dirty="0" smtClean="0"/>
              <a:t> is like a </a:t>
            </a:r>
            <a:r>
              <a:rPr lang="sv-SE" b="1" i="1" dirty="0" smtClean="0"/>
              <a:t>virus</a:t>
            </a:r>
          </a:p>
          <a:p>
            <a:r>
              <a:rPr lang="sv-SE" dirty="0" smtClean="0"/>
              <a:t>Solutions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law</a:t>
            </a:r>
            <a:r>
              <a:rPr lang="sv-SE" dirty="0" smtClean="0"/>
              <a:t> </a:t>
            </a:r>
            <a:r>
              <a:rPr lang="sv-SE" dirty="0" err="1" smtClean="0"/>
              <a:t>enforcement</a:t>
            </a:r>
            <a:r>
              <a:rPr lang="sv-SE" dirty="0" smtClean="0"/>
              <a:t> (</a:t>
            </a:r>
            <a:r>
              <a:rPr lang="sv-SE" dirty="0" err="1" smtClean="0"/>
              <a:t>police</a:t>
            </a:r>
            <a:r>
              <a:rPr lang="sv-SE" dirty="0" smtClean="0"/>
              <a:t> force, </a:t>
            </a:r>
            <a:r>
              <a:rPr lang="sv-SE" dirty="0" err="1" smtClean="0"/>
              <a:t>penalties</a:t>
            </a:r>
            <a:r>
              <a:rPr lang="sv-SE" dirty="0" smtClean="0"/>
              <a:t>), </a:t>
            </a:r>
            <a:r>
              <a:rPr lang="sv-SE" dirty="0" err="1" smtClean="0"/>
              <a:t>versus</a:t>
            </a:r>
            <a:r>
              <a:rPr lang="sv-SE" dirty="0" smtClean="0"/>
              <a:t> </a:t>
            </a:r>
            <a:r>
              <a:rPr lang="sv-SE" dirty="0" err="1" smtClean="0"/>
              <a:t>investigating</a:t>
            </a:r>
            <a:r>
              <a:rPr lang="sv-SE" dirty="0" smtClean="0"/>
              <a:t> the </a:t>
            </a:r>
            <a:r>
              <a:rPr lang="sv-SE" dirty="0" err="1" smtClean="0"/>
              <a:t>underlying</a:t>
            </a:r>
            <a:r>
              <a:rPr lang="sv-SE" dirty="0" smtClean="0"/>
              <a:t> cause </a:t>
            </a:r>
            <a:r>
              <a:rPr lang="sv-SE" dirty="0" err="1" smtClean="0"/>
              <a:t>of</a:t>
            </a:r>
            <a:r>
              <a:rPr lang="sv-SE" dirty="0" smtClean="0"/>
              <a:t> the problem (</a:t>
            </a:r>
            <a:r>
              <a:rPr lang="sv-SE" dirty="0" err="1" smtClean="0"/>
              <a:t>economy</a:t>
            </a:r>
            <a:r>
              <a:rPr lang="sv-SE" dirty="0" smtClean="0"/>
              <a:t>, </a:t>
            </a:r>
            <a:r>
              <a:rPr lang="sv-SE" dirty="0" err="1" smtClean="0"/>
              <a:t>education</a:t>
            </a:r>
            <a:r>
              <a:rPr lang="sv-SE" dirty="0" smtClean="0"/>
              <a:t>)</a:t>
            </a:r>
          </a:p>
          <a:p>
            <a:r>
              <a:rPr lang="en-US" dirty="0" err="1"/>
              <a:t>Thibodeau</a:t>
            </a:r>
            <a:r>
              <a:rPr lang="en-US" dirty="0"/>
              <a:t>, P. H. &amp; </a:t>
            </a:r>
            <a:r>
              <a:rPr lang="en-US" dirty="0" err="1"/>
              <a:t>Boroditsky</a:t>
            </a:r>
            <a:r>
              <a:rPr lang="en-US" dirty="0"/>
              <a:t>, L. (2013). Natural language metaphors covertly influence reasoning. </a:t>
            </a:r>
            <a:r>
              <a:rPr lang="sv-SE" dirty="0" err="1"/>
              <a:t>PLoS</a:t>
            </a:r>
            <a:r>
              <a:rPr lang="sv-SE" dirty="0"/>
              <a:t> ONE 8(1): e52961. doi:10.1371/journal.pone.005296 </a:t>
            </a:r>
          </a:p>
        </p:txBody>
      </p:sp>
    </p:spTree>
    <p:extLst>
      <p:ext uri="{BB962C8B-B14F-4D97-AF65-F5344CB8AC3E}">
        <p14:creationId xmlns:p14="http://schemas.microsoft.com/office/powerpoint/2010/main" val="1118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An RFT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Relational</a:t>
            </a:r>
            <a:r>
              <a:rPr lang="sv-SE" dirty="0" smtClean="0"/>
              <a:t> </a:t>
            </a:r>
            <a:r>
              <a:rPr lang="sv-SE" dirty="0" err="1" smtClean="0"/>
              <a:t>frame</a:t>
            </a:r>
            <a:r>
              <a:rPr lang="sv-SE" dirty="0" smtClean="0"/>
              <a:t> </a:t>
            </a:r>
            <a:r>
              <a:rPr lang="sv-SE" dirty="0" err="1" smtClean="0"/>
              <a:t>theory</a:t>
            </a:r>
            <a:r>
              <a:rPr lang="sv-SE" dirty="0" smtClean="0"/>
              <a:t>: the </a:t>
            </a:r>
            <a:r>
              <a:rPr lang="sv-SE" dirty="0" err="1" smtClean="0"/>
              <a:t>behavior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i="1" dirty="0" err="1" smtClean="0"/>
              <a:t>relating</a:t>
            </a:r>
            <a:r>
              <a:rPr lang="sv-SE" dirty="0" smtClean="0"/>
              <a:t> is at the </a:t>
            </a:r>
            <a:r>
              <a:rPr lang="sv-SE" dirty="0" err="1" smtClean="0"/>
              <a:t>root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and </a:t>
            </a:r>
            <a:r>
              <a:rPr lang="sv-SE" dirty="0" err="1" smtClean="0"/>
              <a:t>cognition</a:t>
            </a:r>
            <a:endParaRPr lang="sv-SE" dirty="0" smtClean="0"/>
          </a:p>
          <a:p>
            <a:r>
              <a:rPr lang="sv-SE" dirty="0" err="1" smtClean="0"/>
              <a:t>Relating</a:t>
            </a:r>
            <a:r>
              <a:rPr lang="sv-SE" dirty="0" smtClean="0"/>
              <a:t> </a:t>
            </a:r>
            <a:r>
              <a:rPr lang="sv-SE" dirty="0" err="1" smtClean="0"/>
              <a:t>phenomena</a:t>
            </a:r>
            <a:r>
              <a:rPr lang="sv-SE" dirty="0" smtClean="0"/>
              <a:t> (stimuli, events, </a:t>
            </a:r>
            <a:r>
              <a:rPr lang="sv-SE" dirty="0" err="1" smtClean="0"/>
              <a:t>objects</a:t>
            </a:r>
            <a:r>
              <a:rPr lang="sv-SE" dirty="0" smtClean="0"/>
              <a:t>) under the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arbitrary</a:t>
            </a:r>
            <a:r>
              <a:rPr lang="sv-SE" dirty="0" smtClean="0"/>
              <a:t> </a:t>
            </a:r>
            <a:r>
              <a:rPr lang="sv-SE" dirty="0" err="1" smtClean="0"/>
              <a:t>contextual</a:t>
            </a:r>
            <a:r>
              <a:rPr lang="sv-SE" dirty="0" smtClean="0"/>
              <a:t> </a:t>
            </a:r>
            <a:r>
              <a:rPr lang="sv-SE" dirty="0" err="1" smtClean="0"/>
              <a:t>cues</a:t>
            </a:r>
            <a:endParaRPr lang="sv-SE" dirty="0" smtClean="0"/>
          </a:p>
          <a:p>
            <a:r>
              <a:rPr lang="sv-SE" dirty="0" err="1" smtClean="0"/>
              <a:t>Metaphor</a:t>
            </a:r>
            <a:r>
              <a:rPr lang="sv-SE" dirty="0" smtClean="0"/>
              <a:t>: </a:t>
            </a:r>
            <a:r>
              <a:rPr lang="sv-SE" dirty="0" err="1" smtClean="0"/>
              <a:t>relating</a:t>
            </a:r>
            <a:r>
              <a:rPr lang="sv-SE" dirty="0" smtClean="0"/>
              <a:t> relations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9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938387" y="482915"/>
            <a:ext cx="8271929" cy="1322944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smtClean="0"/>
              <a:t>Peter and Louise are </a:t>
            </a:r>
            <a:r>
              <a:rPr lang="en-US" smtClean="0"/>
              <a:t>like night and day”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13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551505" y="3138105"/>
            <a:ext cx="29258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773778" y="2421352"/>
            <a:ext cx="248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81972" y="3694690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Louise                             		   </a:t>
            </a:r>
            <a:r>
              <a:rPr lang="en-US" sz="3200" dirty="0" smtClean="0"/>
              <a:t> Day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438400" y="1826182"/>
            <a:ext cx="757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Peter		                               </a:t>
            </a:r>
            <a:r>
              <a:rPr lang="en-US" sz="3200" dirty="0" smtClean="0"/>
              <a:t>Night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								  Source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846046" y="279068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Dissimilarity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>
            <a:off x="1910298" y="283685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Dissimilarity</a:t>
            </a:r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>
            <a:off x="4995064" y="369469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1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420288" y="441978"/>
            <a:ext cx="9636917" cy="1322944"/>
          </a:xfrm>
        </p:spPr>
        <p:txBody>
          <a:bodyPr>
            <a:normAutofit fontScale="90000"/>
          </a:bodyPr>
          <a:lstStyle/>
          <a:p>
            <a:r>
              <a:rPr lang="en-US" smtClean="0"/>
              <a:t>“</a:t>
            </a:r>
            <a:r>
              <a:rPr lang="en-US" dirty="0" smtClean="0"/>
              <a:t>Peter and Louise are like two peas in a pod</a:t>
            </a:r>
            <a:r>
              <a:rPr lang="en-US" dirty="0"/>
              <a:t>”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14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444236" y="3109680"/>
            <a:ext cx="30117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465747" y="2435924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dirty="0"/>
              <a:t>Same as (</a:t>
            </a:r>
            <a:r>
              <a:rPr lang="en-US"/>
              <a:t>coordination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21580" y="3814537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Louise           </a:t>
            </a:r>
            <a:r>
              <a:rPr lang="en-US" sz="2400" dirty="0"/>
              <a:t> </a:t>
            </a:r>
            <a:r>
              <a:rPr lang="en-US" sz="3200" dirty="0"/>
              <a:t>                 		    </a:t>
            </a:r>
            <a:r>
              <a:rPr lang="en-US" sz="3200" dirty="0" smtClean="0"/>
              <a:t> Pea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438400" y="1826182"/>
            <a:ext cx="757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Peter		                                </a:t>
            </a:r>
            <a:r>
              <a:rPr lang="en-US" sz="3200" dirty="0" smtClean="0"/>
              <a:t> Pea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>
                <a:ln>
                  <a:solidFill>
                    <a:srgbClr val="000090"/>
                  </a:solidFill>
                </a:ln>
              </a:rPr>
              <a:t>  </a:t>
            </a:r>
            <a:r>
              <a:rPr lang="en-US" sz="4000" b="1" i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</a:t>
            </a:r>
            <a:r>
              <a:rPr lang="en-US" sz="4000" b="1" i="1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</a:rPr>
              <a:t>	</a:t>
            </a:r>
            <a:r>
              <a:rPr lang="en-US" sz="5400" b="1" i="1" dirty="0"/>
              <a:t>						</a:t>
            </a:r>
            <a:r>
              <a:rPr lang="en-US" sz="5400" b="1" i="1"/>
              <a:t>    </a:t>
            </a:r>
            <a:r>
              <a:rPr lang="en-US" sz="4000" b="1" i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Source</a:t>
            </a:r>
            <a:endParaRPr lang="en-US" sz="4000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656100" y="286911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021581" y="294056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Similarity</a:t>
            </a:r>
          </a:p>
        </p:txBody>
      </p:sp>
    </p:spTree>
    <p:extLst>
      <p:ext uri="{BB962C8B-B14F-4D97-AF65-F5344CB8AC3E}">
        <p14:creationId xmlns:p14="http://schemas.microsoft.com/office/powerpoint/2010/main" val="15952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153552" y="436704"/>
            <a:ext cx="9743046" cy="1322944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smtClean="0"/>
              <a:t>Peter and Louise are like cats and dogs</a:t>
            </a:r>
            <a:r>
              <a:rPr lang="en-US" dirty="0"/>
              <a:t>”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15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551505" y="3138105"/>
            <a:ext cx="29258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773778" y="2421352"/>
            <a:ext cx="248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81972" y="3694690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Louise                             		   </a:t>
            </a:r>
            <a:r>
              <a:rPr lang="en-US" sz="3200" dirty="0" smtClean="0"/>
              <a:t>Dogs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438400" y="1826182"/>
            <a:ext cx="757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Peter		                                </a:t>
            </a:r>
            <a:r>
              <a:rPr lang="en-US" sz="3200" dirty="0" smtClean="0"/>
              <a:t>Cats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								  Source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846046" y="2790685"/>
            <a:ext cx="114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</a:t>
            </a:r>
          </a:p>
          <a:p>
            <a:r>
              <a:rPr lang="en-US" dirty="0"/>
              <a:t>of conflict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910298" y="283685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</a:t>
            </a:r>
          </a:p>
          <a:p>
            <a:r>
              <a:rPr lang="en-US" dirty="0"/>
              <a:t>of conflict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995064" y="369469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938387" y="482915"/>
            <a:ext cx="8271929" cy="1322944"/>
          </a:xfrm>
        </p:spPr>
        <p:txBody>
          <a:bodyPr>
            <a:normAutofit/>
          </a:bodyPr>
          <a:lstStyle/>
          <a:p>
            <a:r>
              <a:rPr lang="en-US" dirty="0" smtClean="0"/>
              <a:t>“My thinking is a machine”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16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551505" y="3138105"/>
            <a:ext cx="29258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773778" y="2421352"/>
            <a:ext cx="248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81972" y="3694690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</a:t>
            </a:r>
            <a:r>
              <a:rPr lang="en-US" sz="3200" dirty="0" smtClean="0"/>
              <a:t>  Me                             </a:t>
            </a:r>
            <a:r>
              <a:rPr lang="en-US" sz="3200" dirty="0"/>
              <a:t>		   </a:t>
            </a:r>
            <a:r>
              <a:rPr lang="en-US" sz="3200" dirty="0" smtClean="0"/>
              <a:t>  Me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081972" y="1826182"/>
            <a:ext cx="792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</a:t>
            </a:r>
            <a:r>
              <a:rPr lang="en-US" sz="3200" dirty="0" smtClean="0"/>
              <a:t>My thoughts</a:t>
            </a:r>
            <a:r>
              <a:rPr lang="en-US" sz="3200" dirty="0"/>
              <a:t>	                            </a:t>
            </a:r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								  Source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692352" y="2904926"/>
            <a:ext cx="19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of distance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>
            <a:off x="1161563" y="2948327"/>
            <a:ext cx="19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of distance</a:t>
            </a:r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>
            <a:off x="4995064" y="369469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Clinical research on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amount </a:t>
            </a:r>
            <a:r>
              <a:rPr lang="en-GB" dirty="0"/>
              <a:t>of metaphors used does not seem </a:t>
            </a:r>
            <a:r>
              <a:rPr lang="en-GB" dirty="0" smtClean="0"/>
              <a:t>to be a </a:t>
            </a:r>
            <a:r>
              <a:rPr lang="en-GB" dirty="0"/>
              <a:t>significant aspect of </a:t>
            </a:r>
            <a:r>
              <a:rPr lang="en-GB" dirty="0" smtClean="0"/>
              <a:t>successful therapeutic </a:t>
            </a:r>
            <a:r>
              <a:rPr lang="en-GB" dirty="0"/>
              <a:t>dialogue </a:t>
            </a:r>
            <a:endParaRPr lang="en-GB" dirty="0" smtClean="0"/>
          </a:p>
          <a:p>
            <a:r>
              <a:rPr lang="en-GB" dirty="0" smtClean="0"/>
              <a:t>If a metaphor is generated by the therapist or patient does not seem to predict if the metaphor will be helpful or not.</a:t>
            </a:r>
          </a:p>
          <a:p>
            <a:r>
              <a:rPr lang="en-GB" dirty="0"/>
              <a:t>T</a:t>
            </a:r>
            <a:r>
              <a:rPr lang="en-GB" dirty="0" smtClean="0"/>
              <a:t>he degree of collaboration </a:t>
            </a:r>
            <a:r>
              <a:rPr lang="en-GB" dirty="0"/>
              <a:t>between therapist and patient </a:t>
            </a:r>
            <a:r>
              <a:rPr lang="en-GB" dirty="0" smtClean="0"/>
              <a:t>in the use of a particular metaphor seems to correlate with successful therapy.</a:t>
            </a:r>
          </a:p>
          <a:p>
            <a:r>
              <a:rPr lang="sv-SE" dirty="0" smtClean="0"/>
              <a:t>Problems </a:t>
            </a:r>
            <a:r>
              <a:rPr lang="sv-SE" dirty="0" err="1" smtClean="0"/>
              <a:t>of</a:t>
            </a:r>
            <a:r>
              <a:rPr lang="sv-SE" dirty="0"/>
              <a:t> </a:t>
            </a:r>
            <a:r>
              <a:rPr lang="sv-SE" dirty="0" smtClean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1393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Research on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: the </a:t>
            </a:r>
            <a:r>
              <a:rPr lang="sv-SE" dirty="0" err="1" smtClean="0"/>
              <a:t>way</a:t>
            </a:r>
            <a:r>
              <a:rPr lang="sv-SE" dirty="0" smtClean="0"/>
              <a:t> forward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”One way to begin thinking about what a contextual approach would entail is to start not with a focus on metaphors, per se, but rather on events of clinical interest …” </a:t>
            </a:r>
            <a:r>
              <a:rPr lang="en-GB" dirty="0" smtClean="0"/>
              <a:t>(Linda McMullen 2008. </a:t>
            </a:r>
            <a:r>
              <a:rPr lang="en-GB" dirty="0"/>
              <a:t>Putting it in context: Metaphor and psychotherapy. In R. W. Gibbs (red.), </a:t>
            </a:r>
            <a:r>
              <a:rPr lang="en-GB" i="1" dirty="0"/>
              <a:t>The Cambridge handbook of metaphor and thought </a:t>
            </a:r>
            <a:r>
              <a:rPr lang="en-GB" dirty="0"/>
              <a:t>(p. 397–411). </a:t>
            </a:r>
            <a:r>
              <a:rPr lang="en-GB" dirty="0" smtClean="0"/>
              <a:t>p</a:t>
            </a:r>
            <a:r>
              <a:rPr lang="en-GB" dirty="0"/>
              <a:t>. 408</a:t>
            </a:r>
            <a:r>
              <a:rPr lang="en-GB" dirty="0" smtClean="0"/>
              <a:t>).)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9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RFT on events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: </a:t>
            </a:r>
            <a:r>
              <a:rPr lang="sv-SE" b="1" i="1" dirty="0" err="1" smtClean="0"/>
              <a:t>Psychological</a:t>
            </a:r>
            <a:r>
              <a:rPr lang="sv-SE" b="1" i="1" dirty="0" smtClean="0"/>
              <a:t> </a:t>
            </a:r>
            <a:r>
              <a:rPr lang="sv-SE" b="1" i="1" dirty="0" err="1" smtClean="0"/>
              <a:t>flexibility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dirty="0" smtClean="0"/>
              <a:t>Psychological flexibility is a </a:t>
            </a:r>
            <a:r>
              <a:rPr lang="en-GB" dirty="0" err="1" smtClean="0"/>
              <a:t>behavioral</a:t>
            </a:r>
            <a:r>
              <a:rPr lang="en-GB" dirty="0" smtClean="0"/>
              <a:t> repertoire and it’s essence is about how we interact with our own </a:t>
            </a:r>
            <a:r>
              <a:rPr lang="en-GB" dirty="0" err="1" smtClean="0"/>
              <a:t>behavior</a:t>
            </a:r>
            <a:r>
              <a:rPr lang="en-GB" dirty="0" smtClean="0"/>
              <a:t> (how we respond to our own responding) 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dirty="0" smtClean="0"/>
              <a:t>Why important? Because once humans can relate under the control of arbitrary contextual cues (symbolic generalization) our own responding will be an important part of the context influencing further </a:t>
            </a:r>
            <a:r>
              <a:rPr lang="en-GB" dirty="0" err="1" smtClean="0"/>
              <a:t>behavior</a:t>
            </a:r>
            <a:r>
              <a:rPr lang="en-GB" dirty="0" smtClean="0"/>
              <a:t> of the same individual.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b="1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i="1" dirty="0" smtClean="0"/>
              <a:t>RFT </a:t>
            </a:r>
            <a:r>
              <a:rPr lang="en-GB" i="1" dirty="0"/>
              <a:t>for clinical practice: Three core strategies in understanding and treating human suffering. </a:t>
            </a:r>
            <a:r>
              <a:rPr lang="en-GB" dirty="0"/>
              <a:t>Törneke, Luciano, Barnes-Holmes &amp; </a:t>
            </a:r>
            <a:r>
              <a:rPr lang="en-GB" dirty="0" smtClean="0"/>
              <a:t>Bond </a:t>
            </a:r>
            <a:r>
              <a:rPr lang="en-GB" dirty="0"/>
              <a:t>(2016). </a:t>
            </a:r>
            <a:r>
              <a:rPr lang="en-GB" dirty="0" smtClean="0"/>
              <a:t>In </a:t>
            </a:r>
            <a:r>
              <a:rPr lang="en-GB" dirty="0" err="1"/>
              <a:t>Zettle</a:t>
            </a:r>
            <a:r>
              <a:rPr lang="en-GB" dirty="0"/>
              <a:t>, </a:t>
            </a:r>
            <a:r>
              <a:rPr lang="en-GB" dirty="0" smtClean="0"/>
              <a:t>Hayes</a:t>
            </a:r>
            <a:r>
              <a:rPr lang="en-GB" dirty="0"/>
              <a:t>, </a:t>
            </a:r>
            <a:r>
              <a:rPr lang="en-GB" dirty="0" smtClean="0"/>
              <a:t>Barnes-Holmes </a:t>
            </a:r>
            <a:r>
              <a:rPr lang="en-GB" dirty="0"/>
              <a:t>&amp; </a:t>
            </a:r>
            <a:r>
              <a:rPr lang="en-GB" dirty="0" err="1" smtClean="0"/>
              <a:t>Biglan</a:t>
            </a:r>
            <a:r>
              <a:rPr lang="en-GB" dirty="0" smtClean="0"/>
              <a:t> </a:t>
            </a:r>
            <a:r>
              <a:rPr lang="en-GB" dirty="0"/>
              <a:t>(ed.), </a:t>
            </a:r>
            <a:r>
              <a:rPr lang="en-GB" i="1" dirty="0"/>
              <a:t>Wiley handbook of contextual </a:t>
            </a:r>
            <a:r>
              <a:rPr lang="en-GB" i="1" dirty="0" err="1"/>
              <a:t>behavioral</a:t>
            </a:r>
            <a:r>
              <a:rPr lang="en-GB" i="1" dirty="0"/>
              <a:t> science</a:t>
            </a:r>
            <a:r>
              <a:rPr lang="en-GB" dirty="0"/>
              <a:t> (p. 254–272</a:t>
            </a:r>
            <a:r>
              <a:rPr lang="en-GB" dirty="0" smtClean="0"/>
              <a:t>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1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talk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metaphor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Metaphor</a:t>
            </a:r>
            <a:r>
              <a:rPr lang="sv-SE" dirty="0" smtClean="0"/>
              <a:t> in modern </a:t>
            </a:r>
            <a:r>
              <a:rPr lang="sv-SE" dirty="0" err="1" smtClean="0"/>
              <a:t>linguistics</a:t>
            </a:r>
            <a:endParaRPr lang="sv-SE" dirty="0" smtClean="0"/>
          </a:p>
          <a:p>
            <a:r>
              <a:rPr lang="sv-SE" dirty="0" smtClean="0"/>
              <a:t>An </a:t>
            </a:r>
            <a:r>
              <a:rPr lang="sv-SE" dirty="0" err="1" smtClean="0"/>
              <a:t>relational</a:t>
            </a:r>
            <a:r>
              <a:rPr lang="sv-SE" dirty="0" smtClean="0"/>
              <a:t> </a:t>
            </a:r>
            <a:r>
              <a:rPr lang="sv-SE" dirty="0" err="1" smtClean="0"/>
              <a:t>frame</a:t>
            </a:r>
            <a:r>
              <a:rPr lang="sv-SE" dirty="0" smtClean="0"/>
              <a:t> </a:t>
            </a:r>
            <a:r>
              <a:rPr lang="sv-SE" dirty="0" err="1" smtClean="0"/>
              <a:t>theory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endParaRPr lang="sv-SE" dirty="0" smtClean="0"/>
          </a:p>
          <a:p>
            <a:r>
              <a:rPr lang="sv-SE" dirty="0" smtClean="0"/>
              <a:t>Clinical research</a:t>
            </a:r>
          </a:p>
          <a:p>
            <a:r>
              <a:rPr lang="sv-SE" dirty="0" smtClean="0"/>
              <a:t>Clinical </a:t>
            </a:r>
            <a:r>
              <a:rPr lang="sv-SE" dirty="0" err="1" smtClean="0"/>
              <a:t>guidelines</a:t>
            </a:r>
            <a:r>
              <a:rPr lang="sv-SE" dirty="0" smtClean="0"/>
              <a:t> for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Help the patient discern the relationship between what he does and the problematic consequences he experiences.</a:t>
            </a:r>
            <a:endParaRPr lang="sv-SE" dirty="0"/>
          </a:p>
          <a:p>
            <a:pPr lvl="0"/>
            <a:r>
              <a:rPr lang="en-GB" b="1" dirty="0"/>
              <a:t>Help the patient discern his own thoughts, emotions and physical sensations by establishing a distance of observation to them as they emerge. </a:t>
            </a:r>
            <a:endParaRPr lang="sv-SE" dirty="0"/>
          </a:p>
          <a:p>
            <a:pPr lvl="0"/>
            <a:r>
              <a:rPr lang="en-GB" b="1" dirty="0"/>
              <a:t>Help the patient use this skill to clarify what is important in his life and what would be concrete steps in that direction.</a:t>
            </a:r>
            <a:endParaRPr lang="sv-S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7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task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therapist</a:t>
            </a:r>
            <a:r>
              <a:rPr lang="sv-SE" dirty="0" smtClean="0"/>
              <a:t> in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Introduce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guided</a:t>
            </a:r>
            <a:r>
              <a:rPr lang="sv-SE" dirty="0" smtClean="0"/>
              <a:t> by the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strategies</a:t>
            </a:r>
            <a:r>
              <a:rPr lang="sv-SE" dirty="0" smtClean="0"/>
              <a:t> for </a:t>
            </a:r>
            <a:r>
              <a:rPr lang="sv-SE" dirty="0" err="1" smtClean="0"/>
              <a:t>training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 smtClean="0"/>
          </a:p>
          <a:p>
            <a:r>
              <a:rPr lang="sv-SE" dirty="0" smtClean="0"/>
              <a:t>Catch </a:t>
            </a:r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by the </a:t>
            </a:r>
            <a:r>
              <a:rPr lang="sv-SE" dirty="0" err="1" smtClean="0"/>
              <a:t>client</a:t>
            </a:r>
            <a:r>
              <a:rPr lang="sv-SE" dirty="0" smtClean="0"/>
              <a:t>, </a:t>
            </a:r>
            <a:r>
              <a:rPr lang="sv-SE" dirty="0" err="1" smtClean="0"/>
              <a:t>guided</a:t>
            </a:r>
            <a:r>
              <a:rPr lang="sv-SE" dirty="0" smtClean="0"/>
              <a:t> by the same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principles</a:t>
            </a:r>
            <a:endParaRPr lang="sv-SE" dirty="0" smtClean="0"/>
          </a:p>
          <a:p>
            <a:r>
              <a:rPr lang="sv-SE" dirty="0" smtClean="0"/>
              <a:t>Co-</a:t>
            </a:r>
            <a:r>
              <a:rPr lang="sv-SE" dirty="0" err="1" smtClean="0"/>
              <a:t>create</a:t>
            </a:r>
            <a:r>
              <a:rPr lang="sv-SE" dirty="0" smtClean="0"/>
              <a:t> and </a:t>
            </a:r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together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client</a:t>
            </a:r>
            <a:r>
              <a:rPr lang="sv-SE" dirty="0" smtClean="0"/>
              <a:t>, </a:t>
            </a:r>
            <a:r>
              <a:rPr lang="sv-SE" dirty="0" err="1" smtClean="0"/>
              <a:t>guided</a:t>
            </a:r>
            <a:r>
              <a:rPr lang="sv-SE" dirty="0" smtClean="0"/>
              <a:t> by the same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principles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8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Help the patient discern the relationship between what he does and the problematic consequences he experiences.</a:t>
            </a:r>
            <a:endParaRPr lang="sv-SE" dirty="0"/>
          </a:p>
          <a:p>
            <a:pPr lvl="0"/>
            <a:r>
              <a:rPr lang="en-GB" b="1" dirty="0"/>
              <a:t>Help the patient discern his own thoughts, emotions and physical sensations by establishing a distance of observation to them as they emerge. </a:t>
            </a:r>
            <a:endParaRPr lang="sv-SE" dirty="0"/>
          </a:p>
          <a:p>
            <a:pPr lvl="0"/>
            <a:r>
              <a:rPr lang="en-GB" b="1" dirty="0"/>
              <a:t>Help the patient use this skill to clarify what is important in his life and what would be concrete steps in that direction.</a:t>
            </a:r>
            <a:endParaRPr lang="sv-S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438401" y="269413"/>
            <a:ext cx="7313613" cy="132294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smtClean="0"/>
              <a:t>You simply parked</a:t>
            </a:r>
            <a:r>
              <a:rPr lang="en-US" dirty="0"/>
              <a:t>”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23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>
            <a:off x="3523413" y="2540673"/>
            <a:ext cx="0" cy="1330006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>
            <a:off x="8371994" y="2496600"/>
            <a:ext cx="1" cy="1296882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309618" y="3248414"/>
            <a:ext cx="3541253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475473" y="2732208"/>
            <a:ext cx="25508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1895779" y="3953741"/>
            <a:ext cx="32552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2400" dirty="0"/>
              <a:t>No </a:t>
            </a:r>
            <a:r>
              <a:rPr lang="en-US" sz="2400"/>
              <a:t>further progress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                           </a:t>
            </a:r>
            <a:r>
              <a:rPr lang="en-US" sz="40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Source</a:t>
            </a:r>
            <a:endParaRPr lang="en-US" sz="4000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636586" y="277570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Causal relation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730930" y="2839276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Causal relation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697113" y="1656993"/>
            <a:ext cx="334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2400"/>
              <a:t>To enter a parking place</a:t>
            </a:r>
            <a:endParaRPr lang="en-US" sz="2400" dirty="0"/>
          </a:p>
        </p:txBody>
      </p:sp>
      <p:sp>
        <p:nvSpPr>
          <p:cNvPr id="30" name="textruta 29"/>
          <p:cNvSpPr txBox="1"/>
          <p:nvPr/>
        </p:nvSpPr>
        <p:spPr>
          <a:xfrm>
            <a:off x="2115144" y="1632480"/>
            <a:ext cx="2816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To </a:t>
            </a:r>
            <a:r>
              <a:rPr lang="en-US" sz="2400" dirty="0"/>
              <a:t>refrain from </a:t>
            </a:r>
            <a:r>
              <a:rPr lang="en-US" sz="2400"/>
              <a:t>what </a:t>
            </a:r>
          </a:p>
          <a:p>
            <a:r>
              <a:rPr lang="en-US" sz="2400" dirty="0"/>
              <a:t>you really want to do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554517" y="3961314"/>
            <a:ext cx="399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The </a:t>
            </a:r>
            <a:r>
              <a:rPr lang="sv-SE" sz="2400" dirty="0" err="1"/>
              <a:t>travel</a:t>
            </a:r>
            <a:r>
              <a:rPr lang="sv-SE" sz="2400" dirty="0"/>
              <a:t> is </a:t>
            </a:r>
            <a:r>
              <a:rPr lang="sv-SE" sz="2400" dirty="0" err="1"/>
              <a:t>brought</a:t>
            </a:r>
            <a:r>
              <a:rPr lang="sv-SE" sz="2400" dirty="0"/>
              <a:t> to a halt, </a:t>
            </a:r>
          </a:p>
          <a:p>
            <a:r>
              <a:rPr lang="sv-SE" sz="2400" dirty="0"/>
              <a:t>no </a:t>
            </a:r>
            <a:r>
              <a:rPr lang="sv-SE" sz="2400" dirty="0" err="1"/>
              <a:t>further</a:t>
            </a:r>
            <a:r>
              <a:rPr lang="sv-SE" sz="2400" dirty="0"/>
              <a:t> progress</a:t>
            </a:r>
          </a:p>
        </p:txBody>
      </p:sp>
    </p:spTree>
    <p:extLst>
      <p:ext uri="{BB962C8B-B14F-4D97-AF65-F5344CB8AC3E}">
        <p14:creationId xmlns:p14="http://schemas.microsoft.com/office/powerpoint/2010/main" val="18543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4184" y="809443"/>
            <a:ext cx="378244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credit for this 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1999" y="1428843"/>
            <a:ext cx="2756781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</a:t>
            </a:r>
          </a:p>
          <a:p>
            <a:pPr algn="ctr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scan out.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2502" y="2844829"/>
            <a:ext cx="4743927" cy="249299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2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did you think?....</a:t>
            </a:r>
          </a:p>
          <a:p>
            <a:pPr algn="ctr"/>
            <a:endParaRPr lang="en-US" sz="9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complete the 3 question </a:t>
            </a:r>
            <a:r>
              <a:rPr lang="en-US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quickeval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this session at</a:t>
            </a:r>
          </a:p>
          <a:p>
            <a:pPr algn="ctr"/>
            <a:r>
              <a:rPr lang="en-US" sz="2250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https</a:t>
            </a:r>
            <a:r>
              <a:rPr lang="en-US" sz="2250" dirty="0">
                <a:ln w="0"/>
                <a:solidFill>
                  <a:schemeClr val="accent6">
                    <a:lumMod val="75000"/>
                  </a:schemeClr>
                </a:solidFill>
              </a:rPr>
              <a:t>://contextualscience.org/quickeval</a:t>
            </a:r>
          </a:p>
          <a:p>
            <a:pPr algn="ctr"/>
            <a:endParaRPr lang="en-US" sz="225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25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2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</a:t>
            </a:r>
            <a:r>
              <a:rPr lang="en-US" sz="22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presentation was session </a:t>
            </a:r>
            <a:r>
              <a:rPr lang="en-US" sz="225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 </a:t>
            </a:r>
            <a:r>
              <a:rPr lang="en-US" sz="225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138</a:t>
            </a:r>
            <a:r>
              <a:rPr lang="en-US" sz="225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25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90" y="2627519"/>
            <a:ext cx="1087934" cy="1859519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177" y="5140872"/>
            <a:ext cx="788138" cy="7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295401" y="982132"/>
            <a:ext cx="9888414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RFT for </a:t>
            </a:r>
            <a:r>
              <a:rPr lang="en-GB" sz="2400" b="1" dirty="0" smtClean="0"/>
              <a:t>Clinical </a:t>
            </a:r>
            <a:r>
              <a:rPr lang="en-GB" sz="2400" b="1" dirty="0"/>
              <a:t>U</a:t>
            </a:r>
            <a:r>
              <a:rPr lang="en-GB" sz="2400" b="1" dirty="0" smtClean="0"/>
              <a:t>se</a:t>
            </a:r>
            <a:r>
              <a:rPr lang="en-GB" sz="2400" b="1" dirty="0"/>
              <a:t>: The </a:t>
            </a:r>
            <a:r>
              <a:rPr lang="en-GB" sz="2400" b="1" dirty="0" smtClean="0"/>
              <a:t>Example </a:t>
            </a:r>
            <a:r>
              <a:rPr lang="en-GB" sz="2400" b="1" dirty="0"/>
              <a:t>of </a:t>
            </a:r>
            <a:r>
              <a:rPr lang="en-GB" sz="2400" b="1" dirty="0" smtClean="0"/>
              <a:t>Metaphor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Foody</a:t>
            </a:r>
            <a:r>
              <a:rPr lang="en-GB" sz="2400" dirty="0"/>
              <a:t>, Barnes-Holmes, Barnes-Holmes, Törneke, Luciano, Stewart &amp; </a:t>
            </a:r>
            <a:r>
              <a:rPr lang="en-GB" sz="2400" dirty="0" err="1"/>
              <a:t>McEnteggart</a:t>
            </a:r>
            <a:r>
              <a:rPr lang="en-GB" sz="2400" dirty="0"/>
              <a:t> </a:t>
            </a:r>
            <a:r>
              <a:rPr lang="en-GB" sz="2400" dirty="0" smtClean="0"/>
              <a:t>2014. </a:t>
            </a:r>
            <a:r>
              <a:rPr lang="en-GB" sz="2400" i="1" dirty="0" smtClean="0"/>
              <a:t>Journal </a:t>
            </a:r>
            <a:r>
              <a:rPr lang="en-GB" sz="2400" i="1" dirty="0"/>
              <a:t>of Contextual </a:t>
            </a:r>
            <a:r>
              <a:rPr lang="en-GB" sz="2400" i="1" dirty="0" err="1"/>
              <a:t>Behavioral</a:t>
            </a:r>
            <a:r>
              <a:rPr lang="en-GB" sz="2400" i="1" dirty="0"/>
              <a:t> Science, 3</a:t>
            </a:r>
            <a:r>
              <a:rPr lang="en-GB" sz="2400" dirty="0"/>
              <a:t>, 305–313.</a:t>
            </a:r>
            <a:endParaRPr lang="sv-SE" sz="2400" dirty="0"/>
          </a:p>
          <a:p>
            <a:endParaRPr lang="en-GB" sz="2400" b="1" dirty="0" smtClean="0"/>
          </a:p>
          <a:p>
            <a:r>
              <a:rPr lang="en-GB" sz="2400" b="1" dirty="0" smtClean="0"/>
              <a:t>RFT </a:t>
            </a:r>
            <a:r>
              <a:rPr lang="en-GB" sz="2400" b="1" dirty="0"/>
              <a:t>for </a:t>
            </a:r>
            <a:r>
              <a:rPr lang="en-GB" sz="2400" b="1" dirty="0" smtClean="0"/>
              <a:t>Clinical </a:t>
            </a:r>
            <a:r>
              <a:rPr lang="en-GB" sz="2400" b="1" dirty="0"/>
              <a:t>P</a:t>
            </a:r>
            <a:r>
              <a:rPr lang="en-GB" sz="2400" b="1" dirty="0" smtClean="0"/>
              <a:t>ractice</a:t>
            </a:r>
            <a:r>
              <a:rPr lang="en-GB" sz="2400" b="1" dirty="0"/>
              <a:t>: Three </a:t>
            </a:r>
            <a:r>
              <a:rPr lang="en-GB" sz="2400" b="1" dirty="0" smtClean="0"/>
              <a:t>Core </a:t>
            </a:r>
            <a:r>
              <a:rPr lang="en-GB" sz="2400" b="1" dirty="0"/>
              <a:t>S</a:t>
            </a:r>
            <a:r>
              <a:rPr lang="en-GB" sz="2400" b="1" dirty="0" smtClean="0"/>
              <a:t>trategies </a:t>
            </a:r>
            <a:r>
              <a:rPr lang="en-GB" sz="2400" b="1" dirty="0"/>
              <a:t>in </a:t>
            </a:r>
            <a:r>
              <a:rPr lang="en-GB" sz="2400" b="1" dirty="0" smtClean="0"/>
              <a:t>Understanding </a:t>
            </a:r>
            <a:r>
              <a:rPr lang="en-GB" sz="2400" b="1" dirty="0"/>
              <a:t>and </a:t>
            </a:r>
            <a:r>
              <a:rPr lang="en-GB" sz="2400" b="1" dirty="0" smtClean="0"/>
              <a:t>Treating </a:t>
            </a:r>
            <a:r>
              <a:rPr lang="en-GB" sz="2400" b="1" dirty="0"/>
              <a:t>H</a:t>
            </a:r>
            <a:r>
              <a:rPr lang="en-GB" sz="2400" b="1" dirty="0" smtClean="0"/>
              <a:t>uman </a:t>
            </a:r>
            <a:r>
              <a:rPr lang="en-GB" sz="2400" b="1" dirty="0"/>
              <a:t>S</a:t>
            </a:r>
            <a:r>
              <a:rPr lang="en-GB" sz="2400" b="1" dirty="0" smtClean="0"/>
              <a:t>uffering</a:t>
            </a:r>
            <a:r>
              <a:rPr lang="en-GB" sz="2400" b="1" dirty="0"/>
              <a:t>. </a:t>
            </a:r>
            <a:endParaRPr lang="en-GB" sz="2400" b="1" dirty="0" smtClean="0"/>
          </a:p>
          <a:p>
            <a:r>
              <a:rPr lang="en-GB" sz="2400" dirty="0" smtClean="0"/>
              <a:t>Törneke</a:t>
            </a:r>
            <a:r>
              <a:rPr lang="en-GB" sz="2400" dirty="0"/>
              <a:t>, Luciano, Barnes-Holmes &amp; Bond </a:t>
            </a:r>
            <a:r>
              <a:rPr lang="en-GB" sz="2400" dirty="0" smtClean="0"/>
              <a:t>2016. In </a:t>
            </a:r>
            <a:r>
              <a:rPr lang="en-GB" sz="2400" dirty="0" err="1"/>
              <a:t>Zettle</a:t>
            </a:r>
            <a:r>
              <a:rPr lang="en-GB" sz="2400" dirty="0"/>
              <a:t>, Hayes, Barnes-Holmes &amp; </a:t>
            </a:r>
            <a:r>
              <a:rPr lang="en-GB" sz="2400" dirty="0" err="1"/>
              <a:t>Biglan</a:t>
            </a:r>
            <a:r>
              <a:rPr lang="en-GB" sz="2400" dirty="0"/>
              <a:t> (ed.), </a:t>
            </a:r>
            <a:r>
              <a:rPr lang="en-GB" sz="2400" i="1" dirty="0"/>
              <a:t>Wiley handbook of contextual </a:t>
            </a:r>
            <a:r>
              <a:rPr lang="en-GB" sz="2400" i="1" dirty="0" err="1"/>
              <a:t>behavioral</a:t>
            </a:r>
            <a:r>
              <a:rPr lang="en-GB" sz="2400" i="1" dirty="0"/>
              <a:t> science</a:t>
            </a:r>
            <a:r>
              <a:rPr lang="en-GB" sz="2400" dirty="0"/>
              <a:t> </a:t>
            </a:r>
            <a:r>
              <a:rPr lang="en-GB" sz="2400" dirty="0" smtClean="0"/>
              <a:t>p</a:t>
            </a:r>
            <a:r>
              <a:rPr lang="en-GB" sz="2400" dirty="0"/>
              <a:t>. 254–272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Modern </a:t>
            </a:r>
            <a:r>
              <a:rPr lang="en-GB" sz="2400" b="1" dirty="0"/>
              <a:t>linguistic </a:t>
            </a:r>
            <a:r>
              <a:rPr lang="en-GB" sz="2400" b="1" dirty="0" smtClean="0"/>
              <a:t>research: Cambridge Handbook of Metaphor and Thought. </a:t>
            </a:r>
          </a:p>
          <a:p>
            <a:r>
              <a:rPr lang="en-GB" sz="2400" dirty="0" smtClean="0"/>
              <a:t>Gibbs (Ed.) 2008</a:t>
            </a:r>
          </a:p>
          <a:p>
            <a:endParaRPr lang="en-GB" sz="2400" b="1" dirty="0" smtClean="0"/>
          </a:p>
          <a:p>
            <a:endParaRPr lang="sv-SE" sz="24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2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err="1"/>
              <a:t>What</a:t>
            </a:r>
            <a:r>
              <a:rPr lang="sv-SE" sz="2800" b="1" dirty="0"/>
              <a:t> do </a:t>
            </a:r>
            <a:r>
              <a:rPr lang="sv-SE" sz="2800" b="1" dirty="0" err="1"/>
              <a:t>we</a:t>
            </a:r>
            <a:r>
              <a:rPr lang="sv-SE" sz="2800" b="1" dirty="0"/>
              <a:t> </a:t>
            </a:r>
            <a:r>
              <a:rPr lang="sv-SE" sz="2800" b="1" dirty="0" err="1"/>
              <a:t>know</a:t>
            </a:r>
            <a:r>
              <a:rPr lang="sv-SE" sz="2800" b="1" dirty="0"/>
              <a:t> </a:t>
            </a:r>
            <a:r>
              <a:rPr lang="sv-SE" sz="2800" b="1" dirty="0" err="1"/>
              <a:t>about</a:t>
            </a:r>
            <a:r>
              <a:rPr lang="sv-SE" sz="2800" b="1" dirty="0"/>
              <a:t> </a:t>
            </a:r>
            <a:r>
              <a:rPr lang="sv-SE" sz="2800" b="1" dirty="0" err="1"/>
              <a:t>metaphor</a:t>
            </a:r>
            <a:r>
              <a:rPr lang="sv-SE" sz="2800" b="1" dirty="0"/>
              <a:t> </a:t>
            </a:r>
            <a:r>
              <a:rPr lang="sv-SE" sz="2800" b="1" dirty="0" err="1"/>
              <a:t>use</a:t>
            </a:r>
            <a:r>
              <a:rPr lang="sv-SE" sz="2800" b="1" dirty="0"/>
              <a:t> in </a:t>
            </a:r>
            <a:r>
              <a:rPr lang="sv-SE" sz="2800" b="1" dirty="0" err="1"/>
              <a:t>psychotherapy</a:t>
            </a:r>
            <a:r>
              <a:rPr lang="sv-SE" sz="2800" b="1" dirty="0"/>
              <a:t>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Almost</a:t>
            </a:r>
            <a:r>
              <a:rPr lang="sv-SE" dirty="0" smtClean="0"/>
              <a:t> </a:t>
            </a:r>
            <a:r>
              <a:rPr lang="sv-SE" dirty="0" err="1" smtClean="0"/>
              <a:t>everybody</a:t>
            </a:r>
            <a:r>
              <a:rPr lang="sv-SE" dirty="0" smtClean="0"/>
              <a:t> </a:t>
            </a:r>
            <a:r>
              <a:rPr lang="sv-SE" dirty="0" err="1" smtClean="0"/>
              <a:t>agrees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importance</a:t>
            </a:r>
            <a:endParaRPr lang="sv-SE" dirty="0" smtClean="0"/>
          </a:p>
          <a:p>
            <a:r>
              <a:rPr lang="sv-SE" dirty="0" err="1" smtClean="0"/>
              <a:t>Limited</a:t>
            </a:r>
            <a:r>
              <a:rPr lang="sv-SE" dirty="0" smtClean="0"/>
              <a:t> research, </a:t>
            </a:r>
            <a:r>
              <a:rPr lang="sv-SE" dirty="0" err="1" smtClean="0"/>
              <a:t>almost</a:t>
            </a:r>
            <a:r>
              <a:rPr lang="sv-SE" dirty="0" smtClean="0"/>
              <a:t> </a:t>
            </a:r>
            <a:r>
              <a:rPr lang="sv-SE" dirty="0" err="1" smtClean="0"/>
              <a:t>none</a:t>
            </a:r>
            <a:r>
              <a:rPr lang="sv-SE" dirty="0" smtClean="0"/>
              <a:t> in the CBT tradition</a:t>
            </a:r>
          </a:p>
          <a:p>
            <a:r>
              <a:rPr lang="sv-SE" dirty="0" err="1" smtClean="0"/>
              <a:t>Some</a:t>
            </a:r>
            <a:r>
              <a:rPr lang="sv-SE" dirty="0" smtClean="0"/>
              <a:t> research from </a:t>
            </a:r>
            <a:r>
              <a:rPr lang="sv-SE" dirty="0" err="1" smtClean="0"/>
              <a:t>psychodynamic</a:t>
            </a:r>
            <a:r>
              <a:rPr lang="sv-SE" dirty="0" smtClean="0"/>
              <a:t> and emotion-</a:t>
            </a:r>
            <a:r>
              <a:rPr lang="sv-SE" dirty="0" err="1" smtClean="0"/>
              <a:t>processing</a:t>
            </a:r>
            <a:r>
              <a:rPr lang="sv-SE" dirty="0" smtClean="0"/>
              <a:t> </a:t>
            </a:r>
            <a:r>
              <a:rPr lang="sv-SE" dirty="0" err="1" smtClean="0"/>
              <a:t>assumptions</a:t>
            </a:r>
            <a:endParaRPr lang="sv-SE" dirty="0" smtClean="0"/>
          </a:p>
          <a:p>
            <a:r>
              <a:rPr lang="sv-SE" dirty="0" smtClean="0"/>
              <a:t>Lots </a:t>
            </a:r>
            <a:r>
              <a:rPr lang="sv-SE" dirty="0" err="1" smtClean="0"/>
              <a:t>of</a:t>
            </a:r>
            <a:r>
              <a:rPr lang="sv-SE" dirty="0" smtClean="0"/>
              <a:t> research in </a:t>
            </a:r>
            <a:r>
              <a:rPr lang="sv-SE" dirty="0" err="1" smtClean="0"/>
              <a:t>linguistics</a:t>
            </a:r>
            <a:r>
              <a:rPr lang="sv-SE" dirty="0" smtClean="0"/>
              <a:t> and </a:t>
            </a:r>
            <a:r>
              <a:rPr lang="sv-SE" dirty="0" err="1" smtClean="0"/>
              <a:t>cognitive</a:t>
            </a:r>
            <a:r>
              <a:rPr lang="sv-SE" dirty="0" smtClean="0"/>
              <a:t> science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in general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78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Definition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10" y="2704751"/>
            <a:ext cx="2415928" cy="2488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5699313" y="3005418"/>
            <a:ext cx="545636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/>
              <a:t>Aristotle</a:t>
            </a:r>
            <a:r>
              <a:rPr lang="sv-SE" sz="2400" b="1" dirty="0"/>
              <a:t> (384-322 BC</a:t>
            </a:r>
            <a:r>
              <a:rPr lang="sv-SE" sz="2400" b="1" dirty="0" smtClean="0"/>
              <a:t>), in </a:t>
            </a:r>
            <a:r>
              <a:rPr lang="sv-SE" sz="2400" b="1" dirty="0" err="1" smtClean="0"/>
              <a:t>Poetics</a:t>
            </a:r>
            <a:r>
              <a:rPr lang="sv-SE" sz="2400" b="1" dirty="0" smtClean="0"/>
              <a:t>: </a:t>
            </a:r>
            <a:endParaRPr lang="sv-SE" sz="2400" b="1" dirty="0"/>
          </a:p>
          <a:p>
            <a:endParaRPr lang="sv-SE" sz="1350" b="1" i="1" dirty="0"/>
          </a:p>
          <a:p>
            <a:r>
              <a:rPr lang="sv-SE" sz="2400" b="1" i="1" dirty="0"/>
              <a:t>”</a:t>
            </a:r>
            <a:r>
              <a:rPr lang="sv-SE" sz="2400" b="1" i="1" dirty="0" err="1"/>
              <a:t>Metaphor</a:t>
            </a:r>
            <a:r>
              <a:rPr lang="sv-SE" sz="2400" b="1" i="1" dirty="0"/>
              <a:t> </a:t>
            </a:r>
            <a:r>
              <a:rPr lang="sv-SE" sz="2400" b="1" i="1" dirty="0" err="1"/>
              <a:t>consists</a:t>
            </a:r>
            <a:r>
              <a:rPr lang="sv-SE" sz="2400" b="1" i="1" dirty="0"/>
              <a:t> in </a:t>
            </a:r>
            <a:r>
              <a:rPr lang="sv-SE" sz="2400" b="1" i="1" dirty="0" err="1"/>
              <a:t>giving</a:t>
            </a:r>
            <a:r>
              <a:rPr lang="sv-SE" sz="2400" b="1" i="1" dirty="0"/>
              <a:t> the </a:t>
            </a:r>
            <a:r>
              <a:rPr lang="sv-SE" sz="2400" b="1" i="1" dirty="0" err="1"/>
              <a:t>thing</a:t>
            </a:r>
            <a:r>
              <a:rPr lang="sv-SE" sz="2400" b="1" i="1" dirty="0"/>
              <a:t> a </a:t>
            </a:r>
            <a:r>
              <a:rPr lang="sv-SE" sz="2400" b="1" i="1" dirty="0" err="1"/>
              <a:t>name</a:t>
            </a:r>
            <a:r>
              <a:rPr lang="sv-SE" sz="2400" b="1" i="1" dirty="0"/>
              <a:t> </a:t>
            </a:r>
            <a:r>
              <a:rPr lang="sv-SE" sz="2400" b="1" i="1" dirty="0" err="1" smtClean="0"/>
              <a:t>that</a:t>
            </a:r>
            <a:r>
              <a:rPr lang="sv-SE" sz="2400" b="1" i="1" dirty="0"/>
              <a:t> </a:t>
            </a:r>
            <a:r>
              <a:rPr lang="sv-SE" sz="2400" b="1" i="1" dirty="0" err="1" smtClean="0"/>
              <a:t>belongs</a:t>
            </a:r>
            <a:r>
              <a:rPr lang="sv-SE" sz="2400" b="1" i="1" dirty="0" smtClean="0"/>
              <a:t> </a:t>
            </a:r>
            <a:r>
              <a:rPr lang="sv-SE" sz="2400" b="1" i="1" dirty="0"/>
              <a:t>to </a:t>
            </a:r>
            <a:r>
              <a:rPr lang="sv-SE" sz="2400" b="1" i="1" dirty="0" err="1"/>
              <a:t>something</a:t>
            </a:r>
            <a:r>
              <a:rPr lang="sv-SE" sz="2400" b="1" i="1" dirty="0"/>
              <a:t> </a:t>
            </a:r>
            <a:r>
              <a:rPr lang="sv-SE" sz="2400" b="1" i="1" dirty="0" err="1"/>
              <a:t>else</a:t>
            </a:r>
            <a:r>
              <a:rPr lang="sv-SE" sz="2400" b="1" i="1" dirty="0"/>
              <a:t>”</a:t>
            </a:r>
          </a:p>
          <a:p>
            <a:endParaRPr lang="sv-SE" sz="1350" dirty="0"/>
          </a:p>
          <a:p>
            <a:endParaRPr lang="sv-SE" sz="1350" dirty="0"/>
          </a:p>
        </p:txBody>
      </p:sp>
      <p:pic>
        <p:nvPicPr>
          <p:cNvPr id="7" name="Platshållare för innehåll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10" y="2719741"/>
            <a:ext cx="2415928" cy="248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Basic </a:t>
            </a:r>
            <a:r>
              <a:rPr lang="sv-SE" dirty="0" err="1" smtClean="0"/>
              <a:t>terminology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Giving</a:t>
            </a:r>
            <a:r>
              <a:rPr lang="sv-SE" dirty="0" smtClean="0"/>
              <a:t> the </a:t>
            </a:r>
            <a:r>
              <a:rPr lang="sv-SE" dirty="0" err="1" smtClean="0"/>
              <a:t>thing</a:t>
            </a:r>
            <a:r>
              <a:rPr lang="sv-SE" dirty="0" smtClean="0"/>
              <a:t> (</a:t>
            </a:r>
            <a:r>
              <a:rPr lang="sv-SE" b="1" dirty="0" err="1" smtClean="0"/>
              <a:t>target</a:t>
            </a:r>
            <a:r>
              <a:rPr lang="sv-SE" dirty="0" smtClean="0"/>
              <a:t>) a </a:t>
            </a:r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belongs</a:t>
            </a:r>
            <a:r>
              <a:rPr lang="sv-SE" dirty="0" smtClean="0"/>
              <a:t> to </a:t>
            </a:r>
            <a:r>
              <a:rPr lang="sv-SE" dirty="0" err="1" smtClean="0"/>
              <a:t>something</a:t>
            </a:r>
            <a:r>
              <a:rPr lang="sv-SE" dirty="0" smtClean="0"/>
              <a:t> </a:t>
            </a:r>
            <a:r>
              <a:rPr lang="sv-SE" dirty="0" err="1" smtClean="0"/>
              <a:t>else</a:t>
            </a:r>
            <a:r>
              <a:rPr lang="sv-SE" dirty="0" smtClean="0"/>
              <a:t> (</a:t>
            </a:r>
            <a:r>
              <a:rPr lang="sv-SE" b="1" dirty="0" smtClean="0"/>
              <a:t>source</a:t>
            </a:r>
            <a:r>
              <a:rPr lang="sv-SE" dirty="0" smtClean="0"/>
              <a:t>)”</a:t>
            </a:r>
          </a:p>
          <a:p>
            <a:r>
              <a:rPr lang="sv-SE" b="1" dirty="0" smtClean="0"/>
              <a:t>Source</a:t>
            </a:r>
            <a:r>
              <a:rPr lang="sv-SE" dirty="0" smtClean="0"/>
              <a:t> (</a:t>
            </a:r>
            <a:r>
              <a:rPr lang="sv-SE" dirty="0" err="1" smtClean="0"/>
              <a:t>vehicle</a:t>
            </a:r>
            <a:r>
              <a:rPr lang="sv-SE" dirty="0" smtClean="0"/>
              <a:t>, </a:t>
            </a:r>
            <a:r>
              <a:rPr lang="sv-SE" dirty="0" err="1" smtClean="0"/>
              <a:t>base</a:t>
            </a:r>
            <a:r>
              <a:rPr lang="sv-SE" dirty="0" smtClean="0"/>
              <a:t>):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known</a:t>
            </a:r>
            <a:r>
              <a:rPr lang="sv-SE" dirty="0" smtClean="0"/>
              <a:t>,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concrete</a:t>
            </a:r>
            <a:endParaRPr lang="sv-SE" dirty="0" smtClean="0"/>
          </a:p>
          <a:p>
            <a:r>
              <a:rPr lang="sv-SE" b="1" dirty="0" smtClean="0"/>
              <a:t>Target</a:t>
            </a:r>
            <a:r>
              <a:rPr lang="sv-SE" dirty="0" smtClean="0"/>
              <a:t>: Less </a:t>
            </a:r>
            <a:r>
              <a:rPr lang="sv-SE" dirty="0" err="1" smtClean="0"/>
              <a:t>known</a:t>
            </a:r>
            <a:r>
              <a:rPr lang="sv-SE" dirty="0" smtClean="0"/>
              <a:t>, </a:t>
            </a:r>
            <a:r>
              <a:rPr lang="sv-SE" dirty="0" err="1" smtClean="0"/>
              <a:t>more</a:t>
            </a:r>
            <a:r>
              <a:rPr lang="sv-SE" dirty="0" smtClean="0"/>
              <a:t> abstract </a:t>
            </a:r>
          </a:p>
        </p:txBody>
      </p:sp>
    </p:spTree>
    <p:extLst>
      <p:ext uri="{BB962C8B-B14F-4D97-AF65-F5344CB8AC3E}">
        <p14:creationId xmlns:p14="http://schemas.microsoft.com/office/powerpoint/2010/main" val="21455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Traditional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Literal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is </a:t>
            </a:r>
            <a:r>
              <a:rPr lang="sv-SE" dirty="0" err="1" smtClean="0"/>
              <a:t>basic</a:t>
            </a:r>
            <a:endParaRPr lang="sv-SE" dirty="0" smtClean="0"/>
          </a:p>
          <a:p>
            <a:r>
              <a:rPr lang="sv-SE" dirty="0" err="1" smtClean="0"/>
              <a:t>Metaphorical</a:t>
            </a:r>
            <a:r>
              <a:rPr lang="sv-SE" dirty="0" smtClean="0"/>
              <a:t> talk is ”an extra”</a:t>
            </a:r>
          </a:p>
          <a:p>
            <a:r>
              <a:rPr lang="sv-SE" dirty="0" err="1" smtClean="0"/>
              <a:t>Traditional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: </a:t>
            </a:r>
            <a:r>
              <a:rPr lang="sv-SE" dirty="0" err="1" smtClean="0"/>
              <a:t>poetry</a:t>
            </a:r>
            <a:r>
              <a:rPr lang="sv-SE" dirty="0" smtClean="0"/>
              <a:t> and </a:t>
            </a:r>
            <a:r>
              <a:rPr lang="sv-SE" dirty="0" err="1" smtClean="0"/>
              <a:t>rhetorical</a:t>
            </a:r>
            <a:r>
              <a:rPr lang="sv-SE" dirty="0" smtClean="0"/>
              <a:t> talk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0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Lakoff</a:t>
            </a:r>
            <a:r>
              <a:rPr lang="sv-SE" dirty="0" smtClean="0"/>
              <a:t>-Johnson revolution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live by (1980)</a:t>
            </a:r>
          </a:p>
          <a:p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not ”an extra”,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at the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and </a:t>
            </a:r>
            <a:r>
              <a:rPr lang="sv-SE" dirty="0" err="1" smtClean="0"/>
              <a:t>cognition</a:t>
            </a:r>
            <a:endParaRPr lang="sv-SE" dirty="0" smtClean="0"/>
          </a:p>
          <a:p>
            <a:r>
              <a:rPr lang="sv-SE" dirty="0" err="1" smtClean="0"/>
              <a:t>Conceptual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, </a:t>
            </a:r>
            <a:r>
              <a:rPr lang="sv-SE" dirty="0" err="1" smtClean="0"/>
              <a:t>inbedded</a:t>
            </a:r>
            <a:r>
              <a:rPr lang="sv-SE" dirty="0" smtClean="0"/>
              <a:t> in all </a:t>
            </a:r>
            <a:r>
              <a:rPr lang="sv-SE" dirty="0" err="1" smtClean="0"/>
              <a:t>cognition</a:t>
            </a:r>
            <a:r>
              <a:rPr lang="sv-SE" dirty="0" smtClean="0"/>
              <a:t> and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</a:p>
          <a:p>
            <a:r>
              <a:rPr lang="sv-SE" dirty="0" smtClean="0"/>
              <a:t>A bit like </a:t>
            </a:r>
            <a:r>
              <a:rPr lang="sv-SE" dirty="0" err="1" smtClean="0"/>
              <a:t>cognitive</a:t>
            </a:r>
            <a:r>
              <a:rPr lang="sv-SE" dirty="0" smtClean="0"/>
              <a:t> </a:t>
            </a:r>
            <a:r>
              <a:rPr lang="sv-SE" dirty="0" err="1" smtClean="0"/>
              <a:t>structures</a:t>
            </a:r>
            <a:r>
              <a:rPr lang="sv-SE" dirty="0" smtClean="0"/>
              <a:t>, </a:t>
            </a:r>
            <a:r>
              <a:rPr lang="sv-SE" dirty="0" err="1" smtClean="0"/>
              <a:t>cognitive</a:t>
            </a:r>
            <a:r>
              <a:rPr lang="sv-SE" dirty="0" smtClean="0"/>
              <a:t> schema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6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Conceptual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7785" y="2532186"/>
            <a:ext cx="9172135" cy="3488786"/>
          </a:xfrm>
        </p:spPr>
        <p:txBody>
          <a:bodyPr>
            <a:noAutofit/>
          </a:bodyPr>
          <a:lstStyle/>
          <a:p>
            <a:pPr lvl="0"/>
            <a:r>
              <a:rPr lang="en-GB" sz="1400" b="1" dirty="0"/>
              <a:t>Argument is war (“Your position is totally indefensible”; “His argument was easy to shoot down”; “She kept attacking my views”)</a:t>
            </a:r>
            <a:endParaRPr lang="sv-SE" sz="1400" dirty="0"/>
          </a:p>
          <a:p>
            <a:pPr lvl="0"/>
            <a:r>
              <a:rPr lang="en-GB" sz="1400" b="1" dirty="0"/>
              <a:t>Life is a game (“The odds are against me”; “If I play my cards right…”; “She drew the short straw”)</a:t>
            </a:r>
            <a:endParaRPr lang="sv-SE" sz="1400" dirty="0"/>
          </a:p>
          <a:p>
            <a:pPr lvl="0"/>
            <a:r>
              <a:rPr lang="en-GB" sz="1400" b="1" dirty="0"/>
              <a:t>Ideas are objects (“Bring that to our next meeting”; “Will you please drop that?”) </a:t>
            </a:r>
            <a:endParaRPr lang="sv-SE" sz="1400" dirty="0"/>
          </a:p>
          <a:p>
            <a:pPr lvl="0"/>
            <a:r>
              <a:rPr lang="en-GB" sz="1400" b="1" dirty="0"/>
              <a:t>Ideas are food (“I find that hard to swallow”; “It was something to get my teeth into”) </a:t>
            </a:r>
            <a:endParaRPr lang="sv-SE" sz="1400" dirty="0"/>
          </a:p>
          <a:p>
            <a:pPr lvl="0"/>
            <a:r>
              <a:rPr lang="en-GB" sz="1400" b="1" dirty="0"/>
              <a:t>Ideas are goods (“You’ll have to try to sell him that”; “Your idea is completely worthless”) </a:t>
            </a:r>
            <a:endParaRPr lang="sv-SE" sz="1400" dirty="0"/>
          </a:p>
          <a:p>
            <a:pPr lvl="0"/>
            <a:r>
              <a:rPr lang="en-GB" sz="1400" b="1" dirty="0"/>
              <a:t>Theories are buildings (“It was a theory built on sand”; “That’s where your theory falls to the ground”; “That’s the basis of the entire theory”)</a:t>
            </a:r>
            <a:endParaRPr lang="sv-SE" sz="1400" dirty="0"/>
          </a:p>
          <a:p>
            <a:pPr lvl="0"/>
            <a:r>
              <a:rPr lang="en-GB" sz="1400" b="1" dirty="0"/>
              <a:t>The mind is a machine (“He’s got a screw loose”; “I feel totally rusty”; “That got the old cogs working”)</a:t>
            </a:r>
            <a:endParaRPr lang="sv-SE" sz="1400" dirty="0"/>
          </a:p>
          <a:p>
            <a:r>
              <a:rPr lang="en-GB" sz="1400" b="1" dirty="0"/>
              <a:t>Influence is a physical force (“I couldn’t resist the pressure”; “What she said really made an impact on me”; “And on that bombshell...”)	</a:t>
            </a: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4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1423</TotalTime>
  <Words>1447</Words>
  <Application>Microsoft Macintosh PowerPoint</Application>
  <PresentationFormat>Bredbild</PresentationFormat>
  <Paragraphs>176</Paragraphs>
  <Slides>24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Calibri</vt:lpstr>
      <vt:lpstr>Garamond</vt:lpstr>
      <vt:lpstr>Arial</vt:lpstr>
      <vt:lpstr>Organisk</vt:lpstr>
      <vt:lpstr>METAPHOR –       From science to psychotherapy</vt:lpstr>
      <vt:lpstr>The structure of this talk</vt:lpstr>
      <vt:lpstr>PowerPoint-presentation</vt:lpstr>
      <vt:lpstr>What do we know about metaphor use in psychotherapy? </vt:lpstr>
      <vt:lpstr>Definition</vt:lpstr>
      <vt:lpstr>Basic terminology</vt:lpstr>
      <vt:lpstr>Traditional view</vt:lpstr>
      <vt:lpstr>The Lakoff-Johnson revolution</vt:lpstr>
      <vt:lpstr>Conceptual metaphors</vt:lpstr>
      <vt:lpstr>Recent linguistic critique of the theory of conceptual metaphors</vt:lpstr>
      <vt:lpstr>The town of Addison</vt:lpstr>
      <vt:lpstr>An RFT analysis of metaphor use</vt:lpstr>
      <vt:lpstr>“Peter and Louise are like night and day”</vt:lpstr>
      <vt:lpstr>“Peter and Louise are like two peas in a pod”</vt:lpstr>
      <vt:lpstr>“Peter and Louise are like cats and dogs”</vt:lpstr>
      <vt:lpstr>“My thinking is a machine”</vt:lpstr>
      <vt:lpstr>Clinical research on metaphor use</vt:lpstr>
      <vt:lpstr>Research on metaphor use: the way forward</vt:lpstr>
      <vt:lpstr>RFT on events of clinical interest: Psychological flexibility </vt:lpstr>
      <vt:lpstr>How to train psychological flexibility</vt:lpstr>
      <vt:lpstr>The task of the therapist in using metaphors</vt:lpstr>
      <vt:lpstr>How to train psychological flexibility</vt:lpstr>
      <vt:lpstr>“You simply parked”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METAPHOR –  From science to psychotherapy</dc:title>
  <dc:creator>Niklas Törneke</dc:creator>
  <cp:lastModifiedBy>Niklas Törneke</cp:lastModifiedBy>
  <cp:revision>105</cp:revision>
  <dcterms:created xsi:type="dcterms:W3CDTF">2016-04-08T13:23:20Z</dcterms:created>
  <dcterms:modified xsi:type="dcterms:W3CDTF">2016-06-20T00:42:00Z</dcterms:modified>
</cp:coreProperties>
</file>